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82956-E7BE-4C19-915B-05B4E814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8DE643-40A8-4E36-A3E7-A2897913E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63E6-4D45-403A-B6E8-164B65F34EDC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FBFE31-3A86-4ED6-B816-84163E17A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D7C01-C950-4C7B-AC12-5C0B524A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4B77-F36D-4EB3-B383-6E8DF1EE7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48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3B54A2-5E8B-48E4-AA32-43795466F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AD529-487E-49E2-92D8-3DD3B0498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6DF3D-4526-4163-AC24-3BEC6F401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A63E6-4D45-403A-B6E8-164B65F34EDC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B9B98-6032-4A39-8CC8-D7DE82001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C6F9E-CC3B-4023-9544-89F784E0D6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F4B77-F36D-4EB3-B383-6E8DF1EE7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9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C816D0-FD4C-40A9-B032-5449D8159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/>
              <a:t>Reasons to Live</a:t>
            </a:r>
            <a:endParaRPr lang="e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7BE893-F798-49C3-937E-DAEDEACB8C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71504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502E67-21CF-4409-8FFF-08ACCC8AE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"/>
              <a:t>Looking Deeper at the Statistics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B954F2-2105-4C71-B575-083B6F84CB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26936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CD08C4-54D1-4718-8123-82BC81CB9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0200EF-C6F0-4258-B3E7-84E6E96BE0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69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F2B0B7-B661-4CC1-8FD6-8AFCA3D3F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"/>
              <a:t>Suicidal Ideation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25FBC5-A469-468E-92CD-EEB3D27D1A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28775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A27CB1-D7A7-441C-A573-6815E02F5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"/>
              <a:t>Classic Spectrum of “Risk” </a:t>
            </a:r>
            <a:endParaRPr lang="e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5A5A7F-649F-4CF5-9B96-27D7BED7F3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54832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7029E7-EA6D-4FE9-ACEB-340D748E0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Look------Spectrum of Risk </a:t>
            </a:r>
            <a:br>
              <a:rPr lang="en-US"/>
            </a:br>
            <a:r>
              <a:rPr lang="en-US"/>
              <a:t>(Joiner, 2017)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CEA554-741A-41DF-A7E0-CDAE335F87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12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5A4D75-FC67-49C8-9C71-2104F59DF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It’s more complicated………….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55C1CA-685D-404E-93E0-E8F1965685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14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AC0BFF-70C3-4952-8CDB-DFB67B31B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Spectrum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3C59CB-6781-4579-9C83-497EEAEA69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05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681F05-3C7E-41EA-B39C-442056DF3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Structured Assessment Tools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7E1E68-65AA-43A5-83A0-C855BF08AE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04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E57D6C-B225-4524-8938-7D20385C8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Factors for Suicidal Behaviors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3AE09-6651-4EE9-BEA4-E66D10BEDC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07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7E3D8B-F7F1-4B6F-8FDC-74E29D5E2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Other Signs of Suicidal Ideation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26C5B5-8F7B-4883-9954-506276DCFA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71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7D980F-2578-484E-BFEE-6AB02DF9C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</a:t>
            </a:r>
            <a:br>
              <a:rPr lang="en-US"/>
            </a:br>
            <a:br>
              <a:rPr lang="en-US"/>
            </a:br>
            <a:r>
              <a:rPr lang="en-US"/>
              <a:t>One Reason to Live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3BFD25-7739-43EA-BF61-1F72FCC1D4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8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7DB390-DBF6-46C5-B195-E8FE5A650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Protective Factors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9F6955-5CF8-4A8D-8B27-BC122A43DD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58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245099-E93A-4222-B921-60754708B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Interpersonal Theory of Suicide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619555-A650-4198-8211-3814368825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18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2F8607-D36E-4D42-8E84-1DAF3298A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Hope Vs Inescapable, Lonely Pain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2F61B6-C8CF-4162-BB7B-5E6D20855E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32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662837-5FAA-422D-BE2F-5913CFB1D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"/>
              <a:t>Hope and Hopelessness</a:t>
            </a:r>
            <a:endParaRPr lang="e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D46510-5B1E-44FB-9A3F-5EB0B71084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42670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06F962-5437-49AF-8D6C-F68D7EE64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to Assess Hope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60C285-2C14-4836-AE0B-1D213E6275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23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D18BC6-3BF0-4CDE-A283-547C44B0F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"/>
              <a:t>Locus of Pain</a:t>
            </a:r>
            <a:endParaRPr lang="e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C1BE85-96CE-4528-87EF-3C3B64587C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6889"/>
      </p:ext>
    </p:extLst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FF6AD5-A9CC-4613-9811-07FDAD040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to Assess Locus of Pain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8BEC83-9D47-45BD-9DF2-6BE1C486F5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03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F61F67-881E-40FB-876C-40170BE8B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Meaning Vs. Feeling a Burden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704B74-474B-4760-8DC9-2F1DD76E67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89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6F92A5-E187-409A-826F-76031B2B9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Self-Hate; A Feeling of Being a Burden; Helplessness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61F2F0-7DA5-4F38-84E3-534FEAC855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47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836666-8C32-4476-A932-5A7297683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"/>
              <a:t>“I don’t care if I live or die”-Parasuicidal Risk Taking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86E9D1-2187-49B5-99E9-7CD63E3755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81203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800237-A286-4D0B-B7F9-49DA8EC9B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Am I </a:t>
            </a:r>
            <a:br>
              <a:rPr lang="en-US"/>
            </a:br>
            <a:br>
              <a:rPr lang="en-US"/>
            </a:br>
            <a:r>
              <a:rPr lang="en-US"/>
              <a:t>And </a:t>
            </a:r>
            <a:br>
              <a:rPr lang="en-US"/>
            </a:br>
            <a:br>
              <a:rPr lang="en-US"/>
            </a:br>
            <a:r>
              <a:rPr lang="en-US"/>
              <a:t>Why Do I care About This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635C24-BF32-4F4D-A4ED-62E28AD22E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03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4B66B8-7258-4850-9430-DCDC4454F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/>
              <a:t>Substance Abuse</a:t>
            </a:r>
            <a:r>
              <a:rPr lang="en"/>
              <a:t>: A Major Risk Factor</a:t>
            </a:r>
            <a:endParaRPr lang="e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80F11E-CEBB-4000-8FA5-31EDDED8A5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6227"/>
      </p:ext>
    </p:extLst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84DD01-C1E2-497A-B861-C2E05343C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Self-Harm, Eating Disorders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342E54-09F3-44CF-9DC9-380E78C076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361F0C-BEA5-482E-83A0-3330059F0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 Suicidal Threats without Intent to Die----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116FCA-0206-47D7-9BBB-FDCC693873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728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CB57A7-9FE3-44AA-9936-B2D120B42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"/>
              <a:t>Suicidal Ideation as a Means of Communication</a:t>
            </a:r>
            <a:br>
              <a:rPr lang="en"/>
            </a:br>
            <a:br>
              <a:rPr lang="en"/>
            </a:br>
            <a:endParaRPr lang="e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7D3BA0-EF29-4A91-8C1B-65DBD5E111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45422"/>
      </p:ext>
    </p:extLst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7052D6-C5FE-4AFB-997A-C3DFC99A6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Mood Disorders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959145-6937-4445-9CDD-3FED8D94E9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09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2697DC-5D80-468B-82E7-0C2A8BA9D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Psychosis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845CB6-DDEE-4EA3-AAE3-3E1AB47F08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939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24D5EA-DAE6-4B88-B1BE-42B4C7E8D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to Assess Suicide Risk in a Person who Hears Voices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94D0C7-DCC0-45AD-A2DB-5AE7C37A5E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342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CF06A8-E28A-4ADF-AD6B-0AFF63CA4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on Risk Assessment in Psychosis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A5DBF8-ACC9-42CA-A35C-F3B3997936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556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88C368-94FC-46F5-9F0B-8174B5303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Borderline Personality Disorder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48812D-C836-439A-BA00-F4A0598C31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30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F78557-E4EA-4819-8E33-F20FD4462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PTSD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61C972-07BB-4A9A-AA02-9ACE79E7FB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43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536A92-5D1F-490F-8F2B-F25959726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"/>
              <a:t>Disclaimer</a:t>
            </a:r>
            <a:endParaRPr lang="e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2B707A-6AB6-48A7-8B81-B453D5A843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54896"/>
      </p:ext>
    </p:extLst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306626-53F9-4561-B0D0-FA792685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Demographics</a:t>
            </a:r>
            <a:br>
              <a:rPr lang="en-US"/>
            </a:br>
            <a:br>
              <a:rPr lang="en-US"/>
            </a:br>
            <a:r>
              <a:rPr lang="en-US"/>
              <a:t>of Suicide Completion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BD2570-11C0-47B9-9AA5-9C4A2715C3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577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C86F34-9C39-459C-9838-CB720E437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Gender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C10D7B-A5E9-42CA-943A-F02F24FB59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9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DADAFB-43EF-465D-969C-E9367F5C0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Suicide in Men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95B41A-008F-4473-ABFE-494E0882FB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726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DFEFE8-FBB4-41F7-91CF-F260A67DA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Age Group Has the Highest Rate of Suicide?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4E2DB3-B940-45B8-92B3-A2ED09C23B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012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3430A2-41DD-4BE0-B0BF-7E80C5620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61DDB1-8A38-4AE0-B31A-6277DD6840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368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21AFD2-F627-495B-A3E3-FF18AA58A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Suicide Among the Elderly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D1A3DA-D69A-4A40-A52F-28BAA7159C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947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0A09A3-A011-4D3F-BAE5-614E918E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was important to you when you were a Youth?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7688B4-66F4-413C-93CB-7485D2ABBE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314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91C1F3-FD94-4135-84C1-CC51B066E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Suicide Among Adolescents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743306-5B8C-4341-9083-8D1037FC4F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608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DBB78F-CA0A-42D0-87CB-0F188C89C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would you do if you were invisible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517413-C39D-4470-84A2-EC89D79C2B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002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92109E-BFD6-47D5-95FD-B2E4EA08E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Cyberbullying, Adolescents and Suicide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0C0B0D-BB5F-4297-8139-A300DFDF15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84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3CF0C3-3F9F-4ED1-BE99-5C516B13B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I say Suicide….What Comes to Mind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232BF1-E512-4D85-8520-26D4D076B6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299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5DF57A-71E1-4056-A05F-B48911346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F044E8-F852-4FEF-A188-235BF89EB9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996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4CE5B2-AF66-4589-BA74-0D1D31218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CE687F-A2B5-494E-BAC7-9540F99555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468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6BDEA2-D176-438B-AEDB-823B422B2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Having a Mental Health Condition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E398D2-4688-44B0-90B4-75D51CC457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834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8958B5-03B1-4919-A75D-19DEFA6AA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"/>
              <a:t>Basic Risk Factors</a:t>
            </a:r>
            <a:endParaRPr lang="e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843EA7-946A-4EB5-B51D-CDF49E1883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86411"/>
      </p:ext>
    </p:extLst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16726B-3C13-4E2C-95A6-402BCEAB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final thoughts on risk assessment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7407CC-8C3A-4137-B304-16E24A86C4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883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ED6E2A-C7E0-48C3-98D5-9B78BCEA7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Gatekeepers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5A54BC-C011-4E51-9D06-E862DB6B57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870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45700F-F896-4413-8827-6BE0D4398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we add to people’s pain?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0F030C-4F89-44A8-8843-6A650F5081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160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4A573E-7692-4A04-B780-6449233C3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Ways To Not Add To Pain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7577D4-53C1-44AF-ADA5-87FF317E3A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031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3C49F9-DEF5-4891-A9A0-5D2EC6AE4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Interventions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0B8D2C-8E60-41C0-8CA7-13E29573B0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793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C95342-5EC6-44FB-89AC-4DBF189E9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Ways to Give Hope After an Attempt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0FB85D-A128-4CE7-ADFD-859158FBAE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18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6D114E-B28E-4432-896C-B9356C1FA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own anxiety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A9B71C-B870-43E5-B781-6F51DCB383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087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2BC4FB-FDF9-4A4B-87A5-0A652C9A5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Safety Planning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E6B168-28BD-41B2-9D21-E44E237B37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64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1A934B-71C9-415D-B2A4-8C6D256F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302A97-7E22-427D-95D6-482840765F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18016"/>
      </p:ext>
    </p:extLst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7CF5B1-06D8-49C0-93B0-B709D279B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 Means………………..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280254-2CA6-4F85-90BF-E73F013EEE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068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48DC25-C0DB-4E3B-890F-CA4388AE4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Interventions (Once Safety is Established)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7AD89B-2B6E-48AA-9E79-A9021FC4E3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63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C0DD25-2276-484D-9D1B-241FA7396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If all we are doing is cpr…..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344871-7DFA-4E88-B910-5CAA36561E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502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9E2671-82BE-4ECF-8870-64E91D2A1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Reasons for Living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58E3A5-8311-41DE-A392-891EF5C79F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346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AEDF72-F8AD-48E1-B5AC-1DD768AF7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 on Reasons for Living……….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B27BB6-6CB1-4F0A-ABAA-BB8D267E1B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251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ADD5E1-0F33-43F1-ADE7-5AAED8FFB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And it can be an ongoing conversation…….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EB04C2-5A41-46B6-A447-2DBA187885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567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FC8197-2FDC-4472-B29D-661AA34E6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Reasons for Living Inventory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F6B76D-AB9D-492E-A220-34B6560EBF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687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3B08F8-15DA-413F-8552-8087130E0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Commitment to Life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C65E63-6A76-467C-BDB9-F886A4A96E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65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34EDF5-C208-4B63-B03C-B9A467E20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And….We do not have a crystal Ball (At Least One that Works)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7D0801-9297-4D37-A5FB-03872E77CA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190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8A1DE0-7F63-4140-B031-7C4F612DD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on Commitment to Life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18C145-AB8E-4B61-A8EA-802E25DE49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6437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D309C4-327C-4208-8B43-2AE1FAC5F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Fighting Aloneness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2C70A5-CFE7-429D-B927-A7694C77DB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0388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F51D07-9CA3-47D3-9149-3235C348A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LIFE WORTH LIVING………………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00D90F-FD1A-4FF8-8105-B16102954F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328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2AC95F-DCCC-496D-9EAC-1F9A1CF37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Adding Colors to a Black and White Rainbow….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FBCF25-94F3-45E9-BBEC-995AA8C896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8915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5FE460-32C0-48CC-B55E-F2B97C462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Self-Kindness as a defense against sense of burden/helplessness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39CCAD-C825-4AEF-871D-DB05F821F1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4028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FBCBC0-0236-49B9-ABDE-F336D6463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Opening Self to Good Things Again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9B2FB0-D723-424E-8D84-9E13264E13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1397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6ADE27-3FAF-4DC1-A33E-8632D9A5D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Radical Acceptance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E7C7C2-7E18-4D3B-99B5-50A7EF8B41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7226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40CAA9-1878-426C-BB99-DE1406074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 Care of Your Self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3DF046-F8A5-427E-95F6-4D32969C34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9008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42E145-788B-4D3B-BECA-A421A160D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People Survive This and Recover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6D0B5F-834C-4A59-A2E0-B3323E18D5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3672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13F14B-138D-4034-838E-13CFBAD97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1B6CC4-9572-416D-BF0D-5844D24130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3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080575-CEC3-424D-8B8A-D78F05CDC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 more thing before we talk about suicide…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B40790-12D9-465A-BCF3-357238E138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206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43E8FC-2114-4526-BBD4-DC1D35E66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Resources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8FED71-A0D9-44E0-8482-7901F9A38E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4527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B63668-11F7-4FA2-A6B2-448515B61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D7670A-22A1-40AF-B39D-756292F8D8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15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DE8AEA-DD71-42E1-9BD3-716CEB104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"/>
              <a:t>Suicide; A Few Statistics</a:t>
            </a:r>
            <a:endParaRPr lang="e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063AC1-E938-4BDA-8B15-AA55AC5F5D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9215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376</Words>
  <Application>Microsoft Office PowerPoint</Application>
  <PresentationFormat>On-screen Show (16:9)</PresentationFormat>
  <Paragraphs>76</Paragraphs>
  <Slides>81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5" baseType="lpstr">
      <vt:lpstr>Arial</vt:lpstr>
      <vt:lpstr>Calibri</vt:lpstr>
      <vt:lpstr>Calibri Light</vt:lpstr>
      <vt:lpstr>Office Theme</vt:lpstr>
      <vt:lpstr>Reasons to Live</vt:lpstr>
      <vt:lpstr>Name  One Reason to Live</vt:lpstr>
      <vt:lpstr>Who Am I   And   Why Do I care About This</vt:lpstr>
      <vt:lpstr>Disclaimer</vt:lpstr>
      <vt:lpstr>When I say Suicide….What Comes to Mind</vt:lpstr>
      <vt:lpstr>Our own anxiety</vt:lpstr>
      <vt:lpstr>And….We do not have a crystal Ball (At Least One that Works)</vt:lpstr>
      <vt:lpstr>One more thing before we talk about suicide…</vt:lpstr>
      <vt:lpstr>Suicide; A Few Statistics</vt:lpstr>
      <vt:lpstr>Looking Deeper at the Statistics</vt:lpstr>
      <vt:lpstr>PowerPoint Presentation</vt:lpstr>
      <vt:lpstr>Suicidal Ideation</vt:lpstr>
      <vt:lpstr>Classic Spectrum of “Risk” </vt:lpstr>
      <vt:lpstr>Another Look------Spectrum of Risk  (Joiner, 2017)</vt:lpstr>
      <vt:lpstr>It’s more complicated………….</vt:lpstr>
      <vt:lpstr>Spectrum</vt:lpstr>
      <vt:lpstr>Structured Assessment Tools</vt:lpstr>
      <vt:lpstr>Risk Factors for Suicidal Behaviors</vt:lpstr>
      <vt:lpstr> Other Signs of Suicidal Ideation</vt:lpstr>
      <vt:lpstr>Protective Factors</vt:lpstr>
      <vt:lpstr>Interpersonal Theory of Suicide</vt:lpstr>
      <vt:lpstr>Hope Vs Inescapable, Lonely Pain</vt:lpstr>
      <vt:lpstr>Hope and Hopelessness</vt:lpstr>
      <vt:lpstr>Questions to Assess Hope</vt:lpstr>
      <vt:lpstr>Locus of Pain</vt:lpstr>
      <vt:lpstr>Questions to Assess Locus of Pain</vt:lpstr>
      <vt:lpstr>Meaning Vs. Feeling a Burden</vt:lpstr>
      <vt:lpstr>Self-Hate; A Feeling of Being a Burden; Helplessness</vt:lpstr>
      <vt:lpstr>“I don’t care if I live or die”-Parasuicidal Risk Taking </vt:lpstr>
      <vt:lpstr>Substance Abuse: A Major Risk Factor</vt:lpstr>
      <vt:lpstr>Self-Harm, Eating Disorders</vt:lpstr>
      <vt:lpstr>On Suicidal Threats without Intent to Die----</vt:lpstr>
      <vt:lpstr>Suicidal Ideation as a Means of Communication  </vt:lpstr>
      <vt:lpstr>Mood Disorders</vt:lpstr>
      <vt:lpstr>Psychosis</vt:lpstr>
      <vt:lpstr>Questions to Assess Suicide Risk in a Person who Hears Voices</vt:lpstr>
      <vt:lpstr>More on Risk Assessment in Psychosis</vt:lpstr>
      <vt:lpstr>Borderline Personality Disorder</vt:lpstr>
      <vt:lpstr>PTSD</vt:lpstr>
      <vt:lpstr>Demographics  of Suicide Completion</vt:lpstr>
      <vt:lpstr>Gender</vt:lpstr>
      <vt:lpstr>Suicide in Men</vt:lpstr>
      <vt:lpstr>Which Age Group Has the Highest Rate of Suicide?</vt:lpstr>
      <vt:lpstr>PowerPoint Presentation</vt:lpstr>
      <vt:lpstr>Suicide Among the Elderly</vt:lpstr>
      <vt:lpstr>What was important to you when you were a Youth?</vt:lpstr>
      <vt:lpstr>Suicide Among Adolescents</vt:lpstr>
      <vt:lpstr>What would you do if you were invisible</vt:lpstr>
      <vt:lpstr>Cyberbullying, Adolescents and Suicide</vt:lpstr>
      <vt:lpstr>PowerPoint Presentation</vt:lpstr>
      <vt:lpstr>PowerPoint Presentation</vt:lpstr>
      <vt:lpstr>Having a Mental Health Condition</vt:lpstr>
      <vt:lpstr>Basic Risk Factors</vt:lpstr>
      <vt:lpstr>Some final thoughts on risk assessment</vt:lpstr>
      <vt:lpstr>Gatekeepers</vt:lpstr>
      <vt:lpstr>Why do we add to people’s pain?</vt:lpstr>
      <vt:lpstr>Ways To Not Add To Pain</vt:lpstr>
      <vt:lpstr>Interventions</vt:lpstr>
      <vt:lpstr>Ways to Give Hope After an Attempt</vt:lpstr>
      <vt:lpstr>Safety Planning</vt:lpstr>
      <vt:lpstr>PowerPoint Presentation</vt:lpstr>
      <vt:lpstr>On Means………………..</vt:lpstr>
      <vt:lpstr>Other Interventions (Once Safety is Established)</vt:lpstr>
      <vt:lpstr>If all we are doing is cpr…..</vt:lpstr>
      <vt:lpstr>Reasons for Living</vt:lpstr>
      <vt:lpstr>Research on Reasons for Living……….</vt:lpstr>
      <vt:lpstr>And it can be an ongoing conversation…….</vt:lpstr>
      <vt:lpstr>Reasons for Living Inventory</vt:lpstr>
      <vt:lpstr>Commitment to Life</vt:lpstr>
      <vt:lpstr>More on Commitment to Life</vt:lpstr>
      <vt:lpstr>Fighting Aloneness</vt:lpstr>
      <vt:lpstr>A LIFE WORTH LIVING………………</vt:lpstr>
      <vt:lpstr>Adding Colors to a Black and White Rainbow….</vt:lpstr>
      <vt:lpstr>Self-Kindness as a defense against sense of burden/helplessness</vt:lpstr>
      <vt:lpstr>Opening Self to Good Things Again</vt:lpstr>
      <vt:lpstr>Radical Acceptance</vt:lpstr>
      <vt:lpstr>Take Care of Your Self</vt:lpstr>
      <vt:lpstr>People Survive This and Recover</vt:lpstr>
      <vt:lpstr>Resources</vt:lpstr>
      <vt:lpstr>Local Resources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Reasons to Live</dc:title>
  <dc:creator>Jennifer Gerlach</dc:creator>
  <cp:lastModifiedBy>Jennifer Gerlach</cp:lastModifiedBy>
  <cp:revision>1</cp:revision>
  <dcterms:created xsi:type="dcterms:W3CDTF">2019-04-12T03:01:14Z</dcterms:created>
  <dcterms:modified xsi:type="dcterms:W3CDTF">2019-04-12T03:01:14Z</dcterms:modified>
</cp:coreProperties>
</file>